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6" r:id="rId2"/>
    <p:sldId id="257" r:id="rId3"/>
    <p:sldId id="280" r:id="rId4"/>
    <p:sldId id="295" r:id="rId5"/>
    <p:sldId id="296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286" r:id="rId1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070457-37DA-4D8D-807A-FA8E82420E5E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D91E00-2A63-400A-8720-3E92904D5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8310F-3191-4553-8AFB-C465926850A3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0D1CA-A78E-4CD8-82D5-EF8CC290C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A4A8-2E56-4191-8A51-0AC776449ABC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4DDB-4B0A-44E9-819D-F587D8FAE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BBDB-82D7-456D-A2DE-4BEE6F162D24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1478-8D90-4759-9ABB-D26EBC0AC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B320-F51C-4405-A4AA-7D8A146F5FEC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B6B6-D97A-4932-9B06-17E1C138F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8ACE-D536-4575-8A7A-4738A78C1122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D013E-902A-46C2-B969-20DFBACDE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C0111-B51A-4A5F-9473-EADC6F912A09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E8B2-705A-427D-AEA7-D5AB642AB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7A9E-AF83-4E81-ABEA-D765104DC5E1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2B2B-E6AE-4064-B0B6-E91149F20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F646F49-8062-4B91-9C11-901FC417F52C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D1E15E-25E8-4E3D-9962-89FEEF978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BA4A-57ED-482F-933C-0D80F4A5AFDB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D6BF-5632-4FC9-A054-03D5A0BE4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B52C-0AC2-4ADF-97BF-1581F276AF67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9D03-054B-4C90-B223-CA205ACC1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4085C78-4861-4A53-9262-7D9F86DEE8DC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7C172F7-A1D8-4EE5-9E78-4A7F0206D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702" r:id="rId3"/>
    <p:sldLayoutId id="2147483699" r:id="rId4"/>
    <p:sldLayoutId id="2147483698" r:id="rId5"/>
    <p:sldLayoutId id="2147483697" r:id="rId6"/>
    <p:sldLayoutId id="2147483703" r:id="rId7"/>
    <p:sldLayoutId id="2147483704" r:id="rId8"/>
    <p:sldLayoutId id="2147483696" r:id="rId9"/>
    <p:sldLayoutId id="2147483705" r:id="rId10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12863"/>
            <a:ext cx="9505950" cy="14303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5000" b="1" dirty="0">
                <a:solidFill>
                  <a:srgbClr val="404040"/>
                </a:solidFill>
              </a:rPr>
              <a:t>О работе с обращениями граждан и юридических лиц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5575" y="4400550"/>
            <a:ext cx="5983288" cy="2039938"/>
          </a:xfrm>
        </p:spPr>
        <p:txBody>
          <a:bodyPr rtlCol="0"/>
          <a:lstStyle/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Заведующий канцелярией</a:t>
            </a:r>
          </a:p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Отдела организационно-кадровой работы </a:t>
            </a:r>
          </a:p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ВЫРВА ЕЛЕНА Михайловна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76300" y="0"/>
            <a:ext cx="12717463" cy="4143375"/>
          </a:xfrm>
        </p:spPr>
        <p:txBody>
          <a:bodyPr>
            <a:noAutofit/>
          </a:bodyPr>
          <a:lstStyle/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Прямая телефонная линия проводится: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каждую субботу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9:00 до 12:00, за исключением второй субботы месяца, - начальниками </a:t>
            </a: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структурных подразделений республиканских органов госуправления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решению руководителей этих органов (по вопросам, входящим в их компетенцию, либо по заранее планируемой теме);</a:t>
            </a:r>
          </a:p>
        </p:txBody>
      </p:sp>
    </p:spTree>
    <p:extLst>
      <p:ext uri="{BB962C8B-B14F-4D97-AF65-F5344CB8AC3E}">
        <p14:creationId xmlns:p14="http://schemas.microsoft.com/office/powerpoint/2010/main" val="325857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76300" y="0"/>
            <a:ext cx="12717463" cy="4143375"/>
          </a:xfrm>
        </p:spPr>
        <p:txBody>
          <a:bodyPr>
            <a:noAutofit/>
          </a:bodyPr>
          <a:lstStyle/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Прямая телефонная линия проводится: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каждую субботу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9:00 до 12:00 - руководителями </a:t>
            </a: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районных, городских исполкомов, местных администраций районов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городах и (или) их заместителями, управляющими делами по графику.</a:t>
            </a:r>
          </a:p>
        </p:txBody>
      </p:sp>
    </p:spTree>
    <p:extLst>
      <p:ext uri="{BB962C8B-B14F-4D97-AF65-F5344CB8AC3E}">
        <p14:creationId xmlns:p14="http://schemas.microsoft.com/office/powerpoint/2010/main" val="75507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95325" y="285750"/>
            <a:ext cx="12717463" cy="4143375"/>
          </a:xfrm>
        </p:spPr>
        <p:txBody>
          <a:bodyPr>
            <a:noAutofit/>
          </a:bodyPr>
          <a:lstStyle/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Случаи прекращения приема обращений: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гражданин или представитель юрлица допускает употребление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нецензурных либо оскорбительных слов или выражений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обращения содержат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угрозы жизни, здоровью и имуществу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побуждение к совершению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противоправного деяния 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либо гражданин или представитель юрлица иным способом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злоупотребляет правом на обращение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имеются основания полагать, что целью обращения в ходе прямой телефонной линии является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дискредитация Республики Беларусь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ее </a:t>
            </a:r>
            <a:r>
              <a:rPr lang="ru-RU" sz="3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госорганов и должностных лиц</a:t>
            </a:r>
            <a:r>
              <a:rPr lang="ru-RU" sz="3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036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-180975"/>
            <a:ext cx="10296525" cy="56197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на стендах и сайтах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3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Министерства юстиции Республики Беларусь по размещению в государственных органах и иных организациях информации для граждан о работе на основе заявительного принципа «одно окно» от 19 июля 2010 г.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Постановление Совета Министров Республики Беларусь от 29 апреля 2010 г. № 645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«О порядке функционирования интернет-сайтов государственных органов и организаций»</a:t>
            </a:r>
          </a:p>
        </p:txBody>
      </p:sp>
    </p:spTree>
    <p:extLst>
      <p:ext uri="{BB962C8B-B14F-4D97-AF65-F5344CB8AC3E}">
        <p14:creationId xmlns:p14="http://schemas.microsoft.com/office/powerpoint/2010/main" val="422330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2875"/>
            <a:ext cx="10753725" cy="55245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на стендах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структуре учреждения (графическое изображение);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руководстве учреждения (фамилии, собственные имена, отчества, занимаемая должность, местонахождение, номера служебных телефонов);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работы учреждения, график приема граждан;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наименовании, месте нахождения и режиме работы вышестоящих организаций.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3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2875"/>
            <a:ext cx="10753725" cy="55245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на сайтах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орядок, время и место личного приема граждан.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5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5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орядок рассмотрения обращений граждан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5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направления в учреждение образования электронных обращений посредством государственной единой (интегрированной) республиканской информационной системы учета и обработки обращений граждан и юридических лиц с указанием гиперссылки на нее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5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Номера телефонов «горячих линий», телефонов доверия и справочных служб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5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Наименование, место нахождения и режим работы вышестоящего организации.</a:t>
            </a:r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11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7013" y="1473200"/>
            <a:ext cx="9505950" cy="15843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4800" b="1" dirty="0">
                <a:solidFill>
                  <a:srgbClr val="404040"/>
                </a:solidFill>
              </a:rPr>
              <a:t>О работе с обращениями граждан и юридических лиц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5575" y="4400550"/>
            <a:ext cx="5983288" cy="2039938"/>
          </a:xfrm>
        </p:spPr>
        <p:txBody>
          <a:bodyPr rtlCol="0"/>
          <a:lstStyle/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Заведующий канцелярией</a:t>
            </a:r>
          </a:p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Отдела организационно-кадровой работы </a:t>
            </a:r>
          </a:p>
          <a:p>
            <a:pPr algn="r" fontAlgn="auto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вырва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елена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михайловна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39713"/>
            <a:ext cx="10058400" cy="1450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dirty="0"/>
              <a:t>Изменения в нормативно-правовые акты в 2023 году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1890713"/>
            <a:ext cx="10515600" cy="4932362"/>
          </a:xfrm>
        </p:spPr>
        <p:txBody>
          <a:bodyPr>
            <a:normAutofit/>
          </a:bodyPr>
          <a:lstStyle/>
          <a:p>
            <a:pPr marL="0" indent="0">
              <a:buFont typeface="Calibri" pitchFamily="34" charset="0"/>
              <a:buNone/>
            </a:pPr>
            <a:r>
              <a:rPr lang="ru-RU" sz="3000" b="1" dirty="0"/>
              <a:t>1. Указ от 13 июня 2023 г. № 172 </a:t>
            </a:r>
          </a:p>
          <a:p>
            <a:pPr marL="0" indent="0">
              <a:buFont typeface="Calibri" pitchFamily="34" charset="0"/>
              <a:buNone/>
            </a:pPr>
            <a:r>
              <a:rPr lang="ru-RU" sz="3000" b="1" i="1" dirty="0"/>
              <a:t>«Об изменении Директивы Президента Республики Беларусь»</a:t>
            </a:r>
          </a:p>
          <a:p>
            <a:pPr marL="0" indent="0">
              <a:buFont typeface="Calibri" pitchFamily="34" charset="0"/>
              <a:buNone/>
            </a:pPr>
            <a:endParaRPr lang="ru-RU" sz="3000" b="1" dirty="0"/>
          </a:p>
          <a:p>
            <a:pPr marL="0" indent="0">
              <a:buFont typeface="Calibri" pitchFamily="34" charset="0"/>
              <a:buNone/>
            </a:pPr>
            <a:r>
              <a:rPr lang="ru-RU" sz="3000" b="1" dirty="0"/>
              <a:t>2. Постановление Совета Министров Республики Беларусь от 22 декабря 2023 г. № 933</a:t>
            </a:r>
          </a:p>
          <a:p>
            <a:pPr marL="0" indent="0">
              <a:buFont typeface="Calibri" pitchFamily="34" charset="0"/>
              <a:buNone/>
            </a:pPr>
            <a:r>
              <a:rPr lang="ru-RU" sz="3000" b="1" i="1" dirty="0"/>
              <a:t>«О реализации Указа Президента Республики Беларусь от 13 июня 2023 г. № 172»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0838"/>
            <a:ext cx="10926763" cy="5826125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5000" b="1" dirty="0">
                <a:solidFill>
                  <a:schemeClr val="tx1"/>
                </a:solidFill>
              </a:rPr>
              <a:t>Республиканские органы государственного управления: </a:t>
            </a:r>
          </a:p>
          <a:p>
            <a:pPr marL="0" indent="0" algn="just">
              <a:buNone/>
            </a:pPr>
            <a:r>
              <a:rPr lang="ru-RU" sz="3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</a:t>
            </a:r>
          </a:p>
          <a:p>
            <a:pPr algn="just">
              <a:buFontTx/>
              <a:buChar char="-"/>
            </a:pPr>
            <a:r>
              <a:rPr lang="ru-RU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Государственные комитеты:</a:t>
            </a:r>
            <a:r>
              <a:rPr lang="ru-RU" sz="3200" b="1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Госкомвоенпром</a:t>
            </a:r>
            <a:r>
              <a:rPr lang="ru-RU" sz="3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Госкомимущество</a:t>
            </a:r>
            <a:r>
              <a:rPr lang="ru-RU" sz="3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комитет по науке и технологиям</a:t>
            </a:r>
            <a:r>
              <a:rPr lang="ru-RU" sz="3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Госстандарт, </a:t>
            </a: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Госпогранкомитет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Государственный таможенный комитет)</a:t>
            </a:r>
            <a:r>
              <a:rPr lang="ru-RU" sz="3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3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Государственные организации, подчиненные Совету Министров Республики Беларусь</a:t>
            </a:r>
            <a:r>
              <a:rPr lang="ru-RU" sz="3000" b="1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Концерны: </a:t>
            </a: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Белгоспищепром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Белнефтехим, </a:t>
            </a: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Беллегпром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Беллесбумпром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spc="35" dirty="0" err="1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Белкоопсоюз</a:t>
            </a: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Республиканский центр по оздоровлению и санаторно-курортному лечению населения </a:t>
            </a:r>
          </a:p>
          <a:p>
            <a:pPr marL="0" indent="0" algn="just">
              <a:buNone/>
            </a:pPr>
            <a:r>
              <a:rPr lang="ru-RU" sz="3000" spc="35" dirty="0">
                <a:solidFill>
                  <a:srgbClr val="46464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Уполномоченный по делам религий и национальностей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/>
            <a:endParaRPr lang="ru-RU" sz="5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688"/>
            <a:ext cx="10926763" cy="5826125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4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Республиканские органы государственного управления,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4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областные исполнительные комитеты</a:t>
            </a:r>
            <a:endParaRPr lang="ru-RU" sz="8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республиканских органов государственного управления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(или) их заместителям, председателям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облисполкомов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Минского горисполкома и (или) их заместителям, управляющим делами проводить по графику: личный прием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еженедельно с 08.00 до 13.00 или с 15.00 до 20.00.</a:t>
            </a:r>
            <a:endParaRPr lang="ru-RU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одного раза в месяц 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личный прием должен заканчиваться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ранее 20.00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прямые телефонные линии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вторую субботу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каждого месяца с 09.00 до 12.00; выездные личные приемы </a:t>
            </a:r>
            <a:r>
              <a:rPr lang="ru-RU" sz="56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одного раза в квартал.</a:t>
            </a:r>
            <a:endParaRPr lang="ru-RU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/>
            <a:endParaRPr lang="ru-RU" sz="5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" y="114300"/>
            <a:ext cx="11250613" cy="610076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Районные и городские исполнительные комитеты, администрации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рай-, горисполкомов, местных администраций районов в городах и (или) их заместителям, управляющим делами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проводить по графику: личный прием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каждую среду с 08.00 до 13.00 или с 15.00 до 20.00.</a:t>
            </a:r>
            <a:endParaRPr lang="ru-RU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одного раза в месяц 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личный прием должен заканчиваться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ранее 20.00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прямые телефонные линии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каждую субботу с 09.00 до 12.00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выездные личные приемы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одного раза в квартал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" y="0"/>
            <a:ext cx="11250613" cy="6215063"/>
          </a:xfrm>
        </p:spPr>
        <p:txBody>
          <a:bodyPr>
            <a:noAutofit/>
          </a:bodyPr>
          <a:lstStyle/>
          <a:p>
            <a:pPr marL="1471400" lvl="8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Сельские исполнительные комитеты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3400" b="1" dirty="0">
              <a:solidFill>
                <a:srgbClr val="000000"/>
              </a:solidFill>
              <a:effectLst/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</a:t>
            </a:r>
            <a:r>
              <a:rPr lang="ru-RU" sz="3000" b="1" dirty="0" err="1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3000" b="1" dirty="0" err="1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сельисполкомов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(или) их заместителям, управляющим делами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проводить по графику личный прием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каждую среду с 08.00 до 13.00 или с 15.00 до 20.00. 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одного раза в месяц 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личный прием должен заканчиваться 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ранее 20.00.</a:t>
            </a:r>
            <a:endParaRPr lang="ru-RU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76300" y="0"/>
            <a:ext cx="12717463" cy="6215063"/>
          </a:xfrm>
        </p:spPr>
        <p:txBody>
          <a:bodyPr>
            <a:noAutofit/>
          </a:bodyPr>
          <a:lstStyle/>
          <a:p>
            <a:pPr marL="1471400" lvl="8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Постановлением Совета Министров от 22.12.2023 № 933 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внесены изменения в постановление от 23.07.2012 № 667 «О некоторых вопросах работы с обращениями граждан и юридических лиц».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0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76300" y="0"/>
            <a:ext cx="12717463" cy="6215063"/>
          </a:xfrm>
        </p:spPr>
        <p:txBody>
          <a:bodyPr>
            <a:noAutofit/>
          </a:bodyPr>
          <a:lstStyle/>
          <a:p>
            <a:pPr marL="1471400" lvl="8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горячая линия и прямая телефонная линия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4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76300" y="0"/>
            <a:ext cx="12717463" cy="4143375"/>
          </a:xfrm>
        </p:spPr>
        <p:txBody>
          <a:bodyPr>
            <a:noAutofit/>
          </a:bodyPr>
          <a:lstStyle/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4000" b="1" dirty="0">
              <a:solidFill>
                <a:srgbClr val="000000"/>
              </a:solidFill>
              <a:latin typeface="Times New Roman CYR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Прямая телефонная линия проводится:</a:t>
            </a:r>
          </a:p>
          <a:p>
            <a:pPr marL="1471400" lvl="8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вторую субботу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каждого месяца с 9:00 до 12:00 - руководителями</a:t>
            </a: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республиканских органов госуправления 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(или) их заместителями, председателями </a:t>
            </a: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областных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(Минского городского) </a:t>
            </a:r>
            <a:r>
              <a:rPr lang="ru-RU" sz="4000" b="1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исполкомов</a:t>
            </a:r>
            <a:r>
              <a:rPr lang="ru-RU" sz="4000" dirty="0">
                <a:solidFill>
                  <a:srgbClr val="00000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(или) их заместителями, управляющими делами по графику;</a:t>
            </a:r>
          </a:p>
        </p:txBody>
      </p:sp>
    </p:spTree>
    <p:extLst>
      <p:ext uri="{BB962C8B-B14F-4D97-AF65-F5344CB8AC3E}">
        <p14:creationId xmlns:p14="http://schemas.microsoft.com/office/powerpoint/2010/main" val="405749567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1217</TotalTime>
  <Words>793</Words>
  <Application>Microsoft Office PowerPoint</Application>
  <PresentationFormat>Широкоэкранный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Times New Roman</vt:lpstr>
      <vt:lpstr>Times New Roman CYR</vt:lpstr>
      <vt:lpstr>Ретро</vt:lpstr>
      <vt:lpstr>О работе с обращениями граждан и юридических лиц</vt:lpstr>
      <vt:lpstr>Изменения в нормативно-правовые акты в 2023 году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работе с обращениями граждан и юридических лиц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Тарасевич</cp:lastModifiedBy>
  <cp:revision>119</cp:revision>
  <dcterms:created xsi:type="dcterms:W3CDTF">2018-01-29T09:47:44Z</dcterms:created>
  <dcterms:modified xsi:type="dcterms:W3CDTF">2024-02-27T13:07:38Z</dcterms:modified>
</cp:coreProperties>
</file>