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8"/>
  </p:notesMasterIdLst>
  <p:sldIdLst>
    <p:sldId id="256" r:id="rId2"/>
    <p:sldId id="257" r:id="rId3"/>
    <p:sldId id="280" r:id="rId4"/>
    <p:sldId id="295" r:id="rId5"/>
    <p:sldId id="296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286" r:id="rId17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Пользователь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90" autoAdjust="0"/>
    <p:restoredTop sz="94660"/>
  </p:normalViewPr>
  <p:slideViewPr>
    <p:cSldViewPr snapToGrid="0">
      <p:cViewPr varScale="1">
        <p:scale>
          <a:sx n="86" d="100"/>
          <a:sy n="86" d="100"/>
        </p:scale>
        <p:origin x="63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C070457-37DA-4D8D-807A-FA8E82420E5E}" type="datetimeFigureOut">
              <a:rPr lang="ru-RU"/>
              <a:pPr>
                <a:defRPr/>
              </a:pPr>
              <a:t>27.02.2024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3D91E00-2A63-400A-8720-3E92904D56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8310F-3191-4553-8AFB-C465926850A3}" type="datetimeFigureOut">
              <a:rPr lang="ru-RU"/>
              <a:pPr>
                <a:defRPr/>
              </a:pPr>
              <a:t>27.02.2024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0D1CA-A78E-4CD8-82D5-EF8CC290CB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BA4A8-2E56-4191-8A51-0AC776449ABC}" type="datetimeFigureOut">
              <a:rPr lang="ru-RU"/>
              <a:pPr>
                <a:defRPr/>
              </a:pPr>
              <a:t>27.02.2024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D4DDB-4B0A-44E9-819D-F587D8FAE7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1BBDB-82D7-456D-A2DE-4BEE6F162D24}" type="datetimeFigureOut">
              <a:rPr lang="ru-RU"/>
              <a:pPr>
                <a:defRPr/>
              </a:pPr>
              <a:t>27.02.2024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F1478-8D90-4759-9ABB-D26EBC0ACB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AB320-F51C-4405-A4AA-7D8A146F5FEC}" type="datetimeFigureOut">
              <a:rPr lang="ru-RU"/>
              <a:pPr>
                <a:defRPr/>
              </a:pPr>
              <a:t>27.02.2024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CB6B6-D97A-4932-9B06-17E1C138FB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08ACE-D536-4575-8A7A-4738A78C1122}" type="datetimeFigureOut">
              <a:rPr lang="ru-RU"/>
              <a:pPr>
                <a:defRPr/>
              </a:pPr>
              <a:t>27.02.2024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D013E-902A-46C2-B969-20DFBACDEE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C0111-B51A-4A5F-9473-EADC6F912A09}" type="datetimeFigureOut">
              <a:rPr lang="ru-RU"/>
              <a:pPr>
                <a:defRPr/>
              </a:pPr>
              <a:t>27.02.2024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4E8B2-705A-427D-AEA7-D5AB642ABA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27A9E-AF83-4E81-ABEA-D765104DC5E1}" type="datetimeFigureOut">
              <a:rPr lang="ru-RU"/>
              <a:pPr>
                <a:defRPr/>
              </a:pPr>
              <a:t>27.02.2024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52B2B-E6AE-4064-B0B6-E91149F20F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138" y="6459538"/>
            <a:ext cx="2619375" cy="365125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fld id="{5F646F49-8062-4B91-9C11-901FC417F52C}" type="datetimeFigureOut">
              <a:rPr lang="ru-RU"/>
              <a:pPr>
                <a:defRPr/>
              </a:pPr>
              <a:t>27.02.2024</a:t>
            </a:fld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8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6D1E15E-25E8-4E3D-9962-89FEEF9789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BBA4A-57ED-482F-933C-0D80F4A5AFDB}" type="datetimeFigureOut">
              <a:rPr lang="ru-RU"/>
              <a:pPr>
                <a:defRPr/>
              </a:pPr>
              <a:t>27.02.2024</a:t>
            </a:fld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6D6BF-5632-4FC9-A054-03D5A0BE4A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AB52C-0AC2-4ADF-97BF-1581F276AF67}" type="datetimeFigureOut">
              <a:rPr lang="ru-RU"/>
              <a:pPr>
                <a:defRPr/>
              </a:pPr>
              <a:t>27.02.2024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89D03-054B-4C90-B223-CA205ACC11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963" y="1846263"/>
            <a:ext cx="10058400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63" y="6459538"/>
            <a:ext cx="247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A4085C78-4861-4A53-9262-7D9F86DEE8DC}" type="datetimeFigureOut">
              <a:rPr lang="ru-RU"/>
              <a:pPr>
                <a:defRPr/>
              </a:pPr>
              <a:t>27.02.2024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75" y="6459538"/>
            <a:ext cx="482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9538"/>
            <a:ext cx="1311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37C172F7-A1D8-4EE5-9E78-4A7F0206DC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63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0" r:id="rId2"/>
    <p:sldLayoutId id="2147483702" r:id="rId3"/>
    <p:sldLayoutId id="2147483699" r:id="rId4"/>
    <p:sldLayoutId id="2147483698" r:id="rId5"/>
    <p:sldLayoutId id="2147483697" r:id="rId6"/>
    <p:sldLayoutId id="2147483703" r:id="rId7"/>
    <p:sldLayoutId id="2147483704" r:id="rId8"/>
    <p:sldLayoutId id="2147483696" r:id="rId9"/>
    <p:sldLayoutId id="2147483705" r:id="rId10"/>
  </p:sldLayoutIdLst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12863"/>
            <a:ext cx="9505950" cy="1430337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ru-RU" sz="5000" b="1" dirty="0">
                <a:solidFill>
                  <a:srgbClr val="404040"/>
                </a:solidFill>
              </a:rPr>
              <a:t>О работе с обращениями граждан и юридических лиц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35575" y="4400550"/>
            <a:ext cx="5983288" cy="2039938"/>
          </a:xfrm>
        </p:spPr>
        <p:txBody>
          <a:bodyPr rtlCol="0"/>
          <a:lstStyle/>
          <a:p>
            <a:pPr algn="r" fontAlgn="auto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Заведующий канцелярией</a:t>
            </a:r>
          </a:p>
          <a:p>
            <a:pPr algn="r" fontAlgn="auto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Отдела организационно-кадровой работы </a:t>
            </a:r>
          </a:p>
          <a:p>
            <a:pPr algn="r" fontAlgn="auto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ВЫРВА ЕЛЕНА Михайловна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876300" y="0"/>
            <a:ext cx="12717463" cy="4143375"/>
          </a:xfrm>
        </p:spPr>
        <p:txBody>
          <a:bodyPr>
            <a:noAutofit/>
          </a:bodyPr>
          <a:lstStyle/>
          <a:p>
            <a:pPr marL="1471400" lvl="8" indent="0">
              <a:lnSpc>
                <a:spcPct val="107000"/>
              </a:lnSpc>
              <a:spcAft>
                <a:spcPts val="0"/>
              </a:spcAft>
              <a:buNone/>
            </a:pPr>
            <a:endParaRPr lang="ru-RU" sz="4000" b="1" dirty="0">
              <a:solidFill>
                <a:srgbClr val="000000"/>
              </a:solidFill>
              <a:latin typeface="Times New Roman CYR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1400" lvl="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4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Прямая телефонная линия проводится:</a:t>
            </a:r>
          </a:p>
          <a:p>
            <a:pPr marL="1471400" lvl="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4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каждую субботу </a:t>
            </a:r>
            <a:r>
              <a:rPr lang="ru-RU" sz="4000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9:00 до 12:00, за исключением второй субботы месяца, - начальниками </a:t>
            </a:r>
            <a:r>
              <a:rPr lang="ru-RU" sz="4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структурных подразделений республиканских органов госуправления </a:t>
            </a:r>
            <a:r>
              <a:rPr lang="ru-RU" sz="4000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решению руководителей этих органов (по вопросам, входящим в их компетенцию, либо по заранее планируемой теме);</a:t>
            </a:r>
          </a:p>
        </p:txBody>
      </p:sp>
    </p:spTree>
    <p:extLst>
      <p:ext uri="{BB962C8B-B14F-4D97-AF65-F5344CB8AC3E}">
        <p14:creationId xmlns:p14="http://schemas.microsoft.com/office/powerpoint/2010/main" val="3258575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876300" y="0"/>
            <a:ext cx="12717463" cy="4143375"/>
          </a:xfrm>
        </p:spPr>
        <p:txBody>
          <a:bodyPr>
            <a:noAutofit/>
          </a:bodyPr>
          <a:lstStyle/>
          <a:p>
            <a:pPr marL="1471400" lvl="8" indent="0">
              <a:lnSpc>
                <a:spcPct val="107000"/>
              </a:lnSpc>
              <a:spcAft>
                <a:spcPts val="0"/>
              </a:spcAft>
              <a:buNone/>
            </a:pPr>
            <a:endParaRPr lang="ru-RU" sz="4000" b="1" dirty="0">
              <a:solidFill>
                <a:srgbClr val="000000"/>
              </a:solidFill>
              <a:latin typeface="Times New Roman CYR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1400" lvl="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4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Прямая телефонная линия проводится:</a:t>
            </a:r>
          </a:p>
          <a:p>
            <a:pPr marL="1471400" lvl="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4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каждую субботу </a:t>
            </a:r>
            <a:r>
              <a:rPr lang="ru-RU" sz="4000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9:00 до 12:00 - руководителями </a:t>
            </a:r>
            <a:r>
              <a:rPr lang="ru-RU" sz="4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районных, городских исполкомов, местных администраций районов </a:t>
            </a:r>
            <a:r>
              <a:rPr lang="ru-RU" sz="4000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городах и (или) их заместителями, управляющими делами по графику.</a:t>
            </a:r>
          </a:p>
        </p:txBody>
      </p:sp>
    </p:spTree>
    <p:extLst>
      <p:ext uri="{BB962C8B-B14F-4D97-AF65-F5344CB8AC3E}">
        <p14:creationId xmlns:p14="http://schemas.microsoft.com/office/powerpoint/2010/main" val="755078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695325" y="285750"/>
            <a:ext cx="12717463" cy="4143375"/>
          </a:xfrm>
        </p:spPr>
        <p:txBody>
          <a:bodyPr>
            <a:noAutofit/>
          </a:bodyPr>
          <a:lstStyle/>
          <a:p>
            <a:pPr marL="1471400" lvl="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4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Случаи прекращения приема обращений:</a:t>
            </a:r>
          </a:p>
          <a:p>
            <a:pPr marL="1471400" lvl="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4000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3000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гражданин или представитель юрлица допускает употребление </a:t>
            </a:r>
            <a:r>
              <a:rPr lang="ru-RU" sz="3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нецензурных либо оскорбительных слов или выражений</a:t>
            </a:r>
            <a:r>
              <a:rPr lang="ru-RU" sz="3000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1471400" lvl="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3200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000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обращения содержат </a:t>
            </a:r>
            <a:r>
              <a:rPr lang="ru-RU" sz="3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угрозы жизни, здоровью и имуществу</a:t>
            </a:r>
            <a:r>
              <a:rPr lang="ru-RU" sz="3000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побуждение к совершению </a:t>
            </a:r>
            <a:r>
              <a:rPr lang="ru-RU" sz="3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противоправного деяния </a:t>
            </a:r>
            <a:r>
              <a:rPr lang="ru-RU" sz="3000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либо гражданин или представитель юрлица иным способом </a:t>
            </a:r>
            <a:r>
              <a:rPr lang="ru-RU" sz="3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злоупотребляет правом на обращение</a:t>
            </a:r>
            <a:r>
              <a:rPr lang="ru-RU" sz="3000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1471400" lvl="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3200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000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имеются основания полагать, что целью обращения в ходе прямой телефонной линии является </a:t>
            </a:r>
            <a:r>
              <a:rPr lang="ru-RU" sz="3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дискредитация Республики Беларусь</a:t>
            </a:r>
            <a:r>
              <a:rPr lang="ru-RU" sz="3000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том числе ее </a:t>
            </a:r>
            <a:r>
              <a:rPr lang="ru-RU" sz="3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госорганов и должностных лиц</a:t>
            </a:r>
            <a:r>
              <a:rPr lang="ru-RU" sz="3000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0362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-180975"/>
            <a:ext cx="10296525" cy="561975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Размещение информации на стендах и сайтах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3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 Министерства юстиции Республики Беларусь по размещению в государственных органах и иных организациях информации для граждан о работе на основе заявительного принципа «одно окно» от 19 июля 2010 г.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Постановление Совета Министров Республики Беларусь от 29 апреля 2010 г. № 645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«О порядке функционирования интернет-сайтов государственных органов и организаций»</a:t>
            </a:r>
          </a:p>
        </p:txBody>
      </p:sp>
    </p:spTree>
    <p:extLst>
      <p:ext uri="{BB962C8B-B14F-4D97-AF65-F5344CB8AC3E}">
        <p14:creationId xmlns:p14="http://schemas.microsoft.com/office/powerpoint/2010/main" val="4223309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42875"/>
            <a:ext cx="10753725" cy="55245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Размещение информации на стендах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0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 о структуре учреждения (графическое изображение);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0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 о руководстве учреждения (фамилии, собственные имена, отчества, занимаемая должность, местонахождение, номера служебных телефонов);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0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Режим работы учреждения, график приема граждан;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0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 о наименовании, месте нахождения и режиме работы вышестоящих организаций. 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432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42875"/>
            <a:ext cx="10753725" cy="55245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Размещение информации на сайтах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ea typeface="Calibri" panose="020F0502020204030204" pitchFamily="34" charset="0"/>
              </a:rPr>
              <a:t>П</a:t>
            </a:r>
            <a:r>
              <a:rPr lang="ru-RU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орядок, время и место личного приема граждан.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5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5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орядок рассмотрения обращений граждан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5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направления в учреждение образования электронных обращений посредством государственной единой (интегрированной) республиканской информационной системы учета и обработки обращений граждан и юридических лиц с указанием гиперссылки на нее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5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Номера телефонов «горячих линий», телефонов доверия и справочных служб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5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Наименование, место нахождения и режим работы вышестоящего организации.</a:t>
            </a:r>
            <a:endParaRPr lang="ru-RU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811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7013" y="1473200"/>
            <a:ext cx="9505950" cy="1584325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ru-RU" sz="4800" b="1" dirty="0">
                <a:solidFill>
                  <a:srgbClr val="404040"/>
                </a:solidFill>
              </a:rPr>
              <a:t>О работе с обращениями граждан и юридических лиц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35575" y="4400550"/>
            <a:ext cx="5983288" cy="2039938"/>
          </a:xfrm>
        </p:spPr>
        <p:txBody>
          <a:bodyPr rtlCol="0"/>
          <a:lstStyle/>
          <a:p>
            <a:pPr algn="r" fontAlgn="auto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Заведующий канцелярией</a:t>
            </a:r>
          </a:p>
          <a:p>
            <a:pPr algn="r" fontAlgn="auto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Отдела организационно-кадровой работы </a:t>
            </a:r>
          </a:p>
          <a:p>
            <a:pPr algn="r" fontAlgn="auto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вырва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елена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михайловна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239713"/>
            <a:ext cx="10058400" cy="14509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b="1" i="1" dirty="0"/>
              <a:t>Изменения в нормативно-правовые акты в 2023 году 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1100" y="1890713"/>
            <a:ext cx="10515600" cy="4932362"/>
          </a:xfrm>
        </p:spPr>
        <p:txBody>
          <a:bodyPr>
            <a:normAutofit/>
          </a:bodyPr>
          <a:lstStyle/>
          <a:p>
            <a:pPr marL="0" indent="0">
              <a:buFont typeface="Calibri" pitchFamily="34" charset="0"/>
              <a:buNone/>
            </a:pPr>
            <a:r>
              <a:rPr lang="ru-RU" sz="3000" b="1" dirty="0"/>
              <a:t>1. Указ от 13 июня 2023 г. № 172 </a:t>
            </a:r>
          </a:p>
          <a:p>
            <a:pPr marL="0" indent="0">
              <a:buFont typeface="Calibri" pitchFamily="34" charset="0"/>
              <a:buNone/>
            </a:pPr>
            <a:r>
              <a:rPr lang="ru-RU" sz="3000" b="1" i="1" dirty="0"/>
              <a:t>«Об изменении Директивы Президента Республики Беларусь»</a:t>
            </a:r>
          </a:p>
          <a:p>
            <a:pPr marL="0" indent="0">
              <a:buFont typeface="Calibri" pitchFamily="34" charset="0"/>
              <a:buNone/>
            </a:pPr>
            <a:endParaRPr lang="ru-RU" sz="3000" b="1" dirty="0"/>
          </a:p>
          <a:p>
            <a:pPr marL="0" indent="0">
              <a:buFont typeface="Calibri" pitchFamily="34" charset="0"/>
              <a:buNone/>
            </a:pPr>
            <a:r>
              <a:rPr lang="ru-RU" sz="3000" b="1" dirty="0"/>
              <a:t>2. Постановление Совета Министров Республики Беларусь от 22 декабря 2023 г. № 933</a:t>
            </a:r>
          </a:p>
          <a:p>
            <a:pPr marL="0" indent="0">
              <a:buFont typeface="Calibri" pitchFamily="34" charset="0"/>
              <a:buNone/>
            </a:pPr>
            <a:r>
              <a:rPr lang="ru-RU" sz="3000" b="1" i="1" dirty="0"/>
              <a:t>«О реализации Указа Президента Республики Беларусь от 13 июня 2023 г. № 172»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50838"/>
            <a:ext cx="10926763" cy="5826125"/>
          </a:xfrm>
        </p:spPr>
        <p:txBody>
          <a:bodyPr>
            <a:normAutofit fontScale="85000" lnSpcReduction="20000"/>
          </a:bodyPr>
          <a:lstStyle/>
          <a:p>
            <a:pPr marL="0" indent="0" algn="ctr"/>
            <a:r>
              <a:rPr lang="ru-RU" sz="5000" b="1" dirty="0">
                <a:solidFill>
                  <a:schemeClr val="tx1"/>
                </a:solidFill>
              </a:rPr>
              <a:t>Республиканские органы государственного управления: </a:t>
            </a:r>
          </a:p>
          <a:p>
            <a:pPr marL="0" indent="0" algn="just">
              <a:buNone/>
            </a:pPr>
            <a:r>
              <a:rPr lang="ru-RU" sz="3000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Министерства </a:t>
            </a:r>
          </a:p>
          <a:p>
            <a:pPr algn="just">
              <a:buFontTx/>
              <a:buChar char="-"/>
            </a:pPr>
            <a:r>
              <a:rPr lang="ru-RU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Государственные комитеты:</a:t>
            </a:r>
            <a:r>
              <a:rPr lang="ru-RU" sz="3200" b="1" spc="35" dirty="0">
                <a:solidFill>
                  <a:srgbClr val="464646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sz="3000" spc="35" dirty="0" err="1">
                <a:solidFill>
                  <a:srgbClr val="464646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Госкомвоенпром</a:t>
            </a:r>
            <a:r>
              <a:rPr lang="ru-RU" sz="3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000" spc="35" dirty="0">
                <a:solidFill>
                  <a:srgbClr val="464646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Госкомимущество</a:t>
            </a:r>
            <a:r>
              <a:rPr lang="ru-RU" sz="3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000" spc="35" dirty="0">
                <a:solidFill>
                  <a:srgbClr val="464646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Государственный комитет по науке и технологиям</a:t>
            </a:r>
            <a:r>
              <a:rPr lang="ru-RU" sz="3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000" spc="35" dirty="0">
                <a:solidFill>
                  <a:srgbClr val="464646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Госстандарт, </a:t>
            </a:r>
            <a:r>
              <a:rPr lang="ru-RU" sz="3000" spc="35" dirty="0" err="1">
                <a:solidFill>
                  <a:srgbClr val="464646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Госпогранкомитет</a:t>
            </a:r>
            <a:r>
              <a:rPr lang="ru-RU" sz="3000" spc="35" dirty="0">
                <a:solidFill>
                  <a:srgbClr val="464646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Государственный таможенный комитет)</a:t>
            </a:r>
            <a:r>
              <a:rPr lang="ru-RU" sz="3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Tx/>
              <a:buChar char="-"/>
            </a:pPr>
            <a:r>
              <a:rPr lang="ru-RU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Государственные организации, подчиненные Совету Министров Республики Беларусь</a:t>
            </a:r>
            <a:r>
              <a:rPr lang="ru-RU" sz="3000" b="1" spc="35" dirty="0">
                <a:solidFill>
                  <a:srgbClr val="464646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sz="3000" spc="35" dirty="0">
                <a:solidFill>
                  <a:srgbClr val="464646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Концерны: </a:t>
            </a:r>
            <a:r>
              <a:rPr lang="ru-RU" sz="3000" spc="35" dirty="0" err="1">
                <a:solidFill>
                  <a:srgbClr val="464646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Белгоспищепром</a:t>
            </a:r>
            <a:r>
              <a:rPr lang="ru-RU" sz="3000" spc="35" dirty="0">
                <a:solidFill>
                  <a:srgbClr val="464646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Белнефтехим, </a:t>
            </a:r>
            <a:r>
              <a:rPr lang="ru-RU" sz="3000" spc="35" dirty="0" err="1">
                <a:solidFill>
                  <a:srgbClr val="464646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Беллегпром</a:t>
            </a:r>
            <a:r>
              <a:rPr lang="ru-RU" sz="3000" spc="35" dirty="0">
                <a:solidFill>
                  <a:srgbClr val="464646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000" spc="35" dirty="0" err="1">
                <a:solidFill>
                  <a:srgbClr val="464646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Беллесбумпром</a:t>
            </a:r>
            <a:r>
              <a:rPr lang="ru-RU" sz="3000" spc="35" dirty="0">
                <a:solidFill>
                  <a:srgbClr val="464646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000" spc="35" dirty="0" err="1">
                <a:solidFill>
                  <a:srgbClr val="464646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Белкоопсоюз</a:t>
            </a:r>
            <a:r>
              <a:rPr lang="ru-RU" sz="3000" spc="35" dirty="0">
                <a:solidFill>
                  <a:srgbClr val="464646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3000" spc="35" dirty="0">
                <a:solidFill>
                  <a:srgbClr val="464646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Республиканский центр по оздоровлению и санаторно-курортному лечению населения </a:t>
            </a:r>
          </a:p>
          <a:p>
            <a:pPr marL="0" indent="0" algn="just">
              <a:buNone/>
            </a:pPr>
            <a:r>
              <a:rPr lang="ru-RU" sz="3000" spc="35" dirty="0">
                <a:solidFill>
                  <a:srgbClr val="464646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Уполномоченный по делам религий и национальностей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/>
            <a:endParaRPr lang="ru-RU" sz="5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93688"/>
            <a:ext cx="10926763" cy="5826125"/>
          </a:xfrm>
        </p:spPr>
        <p:txBody>
          <a:bodyPr>
            <a:normAutofit fontScale="47500" lnSpcReduction="20000"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8400" b="1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Республиканские органы государственного управления,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8400" b="1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областные исполнительные комитеты</a:t>
            </a:r>
            <a:endParaRPr lang="ru-RU" sz="8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5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1.2. </a:t>
            </a:r>
            <a:r>
              <a:rPr lang="ru-RU" sz="5600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руководителям </a:t>
            </a:r>
            <a:r>
              <a:rPr lang="ru-RU" sz="5600" b="1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республиканских органов государственного управления</a:t>
            </a:r>
            <a:r>
              <a:rPr lang="ru-RU" sz="5600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(или) их заместителям, председателям </a:t>
            </a:r>
            <a:r>
              <a:rPr lang="ru-RU" sz="5600" b="1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облисполкомов</a:t>
            </a:r>
            <a:r>
              <a:rPr lang="ru-RU" sz="5600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Минского горисполкома и (или) их заместителям, управляющим делами проводить по графику: личный прием </a:t>
            </a:r>
            <a:r>
              <a:rPr lang="ru-RU" sz="5600" b="1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еженедельно с 08.00 до 13.00 или с 15.00 до 20.00.</a:t>
            </a:r>
            <a:endParaRPr lang="ru-RU" sz="5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5600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этом </a:t>
            </a:r>
            <a:r>
              <a:rPr lang="ru-RU" sz="5600" b="1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реже одного раза в месяц </a:t>
            </a:r>
            <a:r>
              <a:rPr lang="ru-RU" sz="5600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личный прием должен заканчиваться </a:t>
            </a:r>
            <a:r>
              <a:rPr lang="ru-RU" sz="5600" b="1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ранее 20.00</a:t>
            </a:r>
            <a:r>
              <a:rPr lang="ru-RU" sz="5600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прямые телефонные линии </a:t>
            </a:r>
            <a:r>
              <a:rPr lang="ru-RU" sz="5600" b="1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вторую субботу</a:t>
            </a:r>
            <a:r>
              <a:rPr lang="ru-RU" sz="5600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каждого месяца с 09.00 до 12.00; выездные личные приемы </a:t>
            </a:r>
            <a:r>
              <a:rPr lang="ru-RU" sz="5600" b="1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реже одного раза в квартал.</a:t>
            </a:r>
            <a:endParaRPr lang="ru-RU" sz="5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/>
            <a:endParaRPr lang="ru-RU" sz="5000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0550" y="114300"/>
            <a:ext cx="11250613" cy="6100763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4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Районные и городские исполнительные комитеты, администрации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000" b="1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Руководителям рай-, горисполкомов, местных администраций районов в городах и (или) их заместителям, управляющим делами</a:t>
            </a:r>
            <a:r>
              <a:rPr lang="ru-RU" sz="3000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проводить по графику: личный прием </a:t>
            </a:r>
            <a:r>
              <a:rPr lang="ru-RU" sz="3000" b="1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каждую среду с 08.00 до 13.00 или с 15.00 до 20.00.</a:t>
            </a:r>
            <a:endParaRPr lang="ru-RU" sz="3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000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этом </a:t>
            </a:r>
            <a:r>
              <a:rPr lang="ru-RU" sz="3000" b="1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реже одного раза в месяц </a:t>
            </a:r>
            <a:r>
              <a:rPr lang="ru-RU" sz="3000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личный прием должен заканчиваться </a:t>
            </a:r>
            <a:r>
              <a:rPr lang="ru-RU" sz="3000" b="1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ранее 20.00</a:t>
            </a:r>
            <a:r>
              <a:rPr lang="ru-RU" sz="3000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прямые телефонные линии </a:t>
            </a:r>
            <a:r>
              <a:rPr lang="ru-RU" sz="3000" b="1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каждую субботу с 09.00 до 12.00</a:t>
            </a:r>
            <a:r>
              <a:rPr lang="ru-RU" sz="3000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выездные личные приемы </a:t>
            </a:r>
            <a:r>
              <a:rPr lang="ru-RU" sz="3000" b="1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реже одного раза в квартал</a:t>
            </a:r>
            <a:r>
              <a:rPr lang="ru-RU" sz="3000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0550" y="0"/>
            <a:ext cx="11250613" cy="6215063"/>
          </a:xfrm>
        </p:spPr>
        <p:txBody>
          <a:bodyPr>
            <a:noAutofit/>
          </a:bodyPr>
          <a:lstStyle/>
          <a:p>
            <a:pPr marL="1471400" lvl="8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ru-RU" sz="4000" b="1" dirty="0">
              <a:solidFill>
                <a:srgbClr val="000000"/>
              </a:solidFill>
              <a:latin typeface="Times New Roman CYR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1400" lvl="8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4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Сельские исполнительные комитеты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3400" b="1" dirty="0">
              <a:solidFill>
                <a:srgbClr val="000000"/>
              </a:solidFill>
              <a:effectLst/>
              <a:latin typeface="Times New Roman CYR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000" b="1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Руководителям </a:t>
            </a:r>
            <a:r>
              <a:rPr lang="ru-RU" sz="3000" b="1" dirty="0" err="1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</a:t>
            </a:r>
            <a:r>
              <a:rPr lang="ru-RU" sz="3000" b="1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-, </a:t>
            </a:r>
            <a:r>
              <a:rPr lang="ru-RU" sz="3000" b="1" dirty="0" err="1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сельисполкомов</a:t>
            </a:r>
            <a:r>
              <a:rPr lang="ru-RU" sz="3000" b="1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(или) их заместителям, управляющим делами</a:t>
            </a:r>
            <a:r>
              <a:rPr lang="ru-RU" sz="3000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проводить по графику личный прием </a:t>
            </a:r>
            <a:r>
              <a:rPr lang="ru-RU" sz="3000" b="1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каждую среду с 08.00 до 13.00 или с 15.00 до 20.00. </a:t>
            </a:r>
            <a:r>
              <a:rPr lang="ru-RU" sz="3000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этом </a:t>
            </a:r>
            <a:r>
              <a:rPr lang="ru-RU" sz="3000" b="1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реже одного раза в месяц </a:t>
            </a:r>
            <a:r>
              <a:rPr lang="ru-RU" sz="3000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личный прием должен заканчиваться </a:t>
            </a:r>
            <a:r>
              <a:rPr lang="ru-RU" sz="3000" b="1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ранее 20.00.</a:t>
            </a:r>
            <a:endParaRPr lang="ru-RU" sz="3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07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876300" y="0"/>
            <a:ext cx="12717463" cy="6215063"/>
          </a:xfrm>
        </p:spPr>
        <p:txBody>
          <a:bodyPr>
            <a:noAutofit/>
          </a:bodyPr>
          <a:lstStyle/>
          <a:p>
            <a:pPr marL="1471400" lvl="8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ru-RU" sz="4000" b="1" dirty="0">
              <a:solidFill>
                <a:srgbClr val="000000"/>
              </a:solidFill>
              <a:latin typeface="Times New Roman CYR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1400" lvl="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4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Постановлением Совета Министров от 22.12.2023 № 933 </a:t>
            </a:r>
          </a:p>
          <a:p>
            <a:pPr marL="1471400" lvl="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4000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внесены изменения в постановление от 23.07.2012 № 667 «О некоторых вопросах работы с обращениями граждан и юридических лиц».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500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876300" y="0"/>
            <a:ext cx="12717463" cy="6215063"/>
          </a:xfrm>
        </p:spPr>
        <p:txBody>
          <a:bodyPr>
            <a:noAutofit/>
          </a:bodyPr>
          <a:lstStyle/>
          <a:p>
            <a:pPr marL="1471400" lvl="8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ru-RU" sz="4000" b="1" dirty="0">
              <a:solidFill>
                <a:srgbClr val="000000"/>
              </a:solidFill>
              <a:latin typeface="Times New Roman CYR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1400" lvl="8" indent="0">
              <a:lnSpc>
                <a:spcPct val="107000"/>
              </a:lnSpc>
              <a:spcAft>
                <a:spcPts val="0"/>
              </a:spcAft>
              <a:buNone/>
            </a:pPr>
            <a:endParaRPr lang="ru-RU" sz="4000" b="1" dirty="0">
              <a:solidFill>
                <a:srgbClr val="000000"/>
              </a:solidFill>
              <a:latin typeface="Times New Roman CYR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1400" lvl="8" indent="0">
              <a:lnSpc>
                <a:spcPct val="107000"/>
              </a:lnSpc>
              <a:spcAft>
                <a:spcPts val="0"/>
              </a:spcAft>
              <a:buNone/>
            </a:pPr>
            <a:endParaRPr lang="ru-RU" sz="4000" b="1" dirty="0">
              <a:solidFill>
                <a:srgbClr val="000000"/>
              </a:solidFill>
              <a:latin typeface="Times New Roman CYR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1400" lvl="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4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горячая линия и прямая телефонная линия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147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876300" y="0"/>
            <a:ext cx="12717463" cy="4143375"/>
          </a:xfrm>
        </p:spPr>
        <p:txBody>
          <a:bodyPr>
            <a:noAutofit/>
          </a:bodyPr>
          <a:lstStyle/>
          <a:p>
            <a:pPr marL="1471400" lvl="8" indent="0">
              <a:lnSpc>
                <a:spcPct val="107000"/>
              </a:lnSpc>
              <a:spcAft>
                <a:spcPts val="0"/>
              </a:spcAft>
              <a:buNone/>
            </a:pPr>
            <a:endParaRPr lang="ru-RU" sz="4000" b="1" dirty="0">
              <a:solidFill>
                <a:srgbClr val="000000"/>
              </a:solidFill>
              <a:latin typeface="Times New Roman CYR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1400" lvl="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4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Прямая телефонная линия проводится:</a:t>
            </a:r>
          </a:p>
          <a:p>
            <a:pPr marL="1471400" lvl="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4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вторую субботу </a:t>
            </a:r>
            <a:r>
              <a:rPr lang="ru-RU" sz="4000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каждого месяца с 9:00 до 12:00 - руководителями</a:t>
            </a:r>
            <a:r>
              <a:rPr lang="ru-RU" sz="4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республиканских органов госуправления </a:t>
            </a:r>
            <a:r>
              <a:rPr lang="ru-RU" sz="4000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(или) их заместителями, председателями </a:t>
            </a:r>
            <a:r>
              <a:rPr lang="ru-RU" sz="4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областных</a:t>
            </a:r>
            <a:r>
              <a:rPr lang="ru-RU" sz="4000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(Минского городского) </a:t>
            </a:r>
            <a:r>
              <a:rPr lang="ru-RU" sz="4000" b="1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исполкомов</a:t>
            </a:r>
            <a:r>
              <a:rPr lang="ru-RU" sz="4000" dirty="0">
                <a:solidFill>
                  <a:srgbClr val="000000"/>
                </a:solidFill>
                <a:latin typeface="Times New Roman CYR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(или) их заместителями, управляющими делами по графику;</a:t>
            </a:r>
          </a:p>
        </p:txBody>
      </p:sp>
    </p:spTree>
    <p:extLst>
      <p:ext uri="{BB962C8B-B14F-4D97-AF65-F5344CB8AC3E}">
        <p14:creationId xmlns:p14="http://schemas.microsoft.com/office/powerpoint/2010/main" val="4057495678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1217</TotalTime>
  <Words>793</Words>
  <Application>Microsoft Office PowerPoint</Application>
  <PresentationFormat>Широкоэкранный</PresentationFormat>
  <Paragraphs>69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Georgia</vt:lpstr>
      <vt:lpstr>Times New Roman</vt:lpstr>
      <vt:lpstr>Times New Roman CYR</vt:lpstr>
      <vt:lpstr>Ретро</vt:lpstr>
      <vt:lpstr>О работе с обращениями граждан и юридических лиц</vt:lpstr>
      <vt:lpstr>Изменения в нормативно-правовые акты в 2023 году 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 работе с обращениями граждан и юридических лиц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Тарасевич</cp:lastModifiedBy>
  <cp:revision>119</cp:revision>
  <dcterms:created xsi:type="dcterms:W3CDTF">2018-01-29T09:47:44Z</dcterms:created>
  <dcterms:modified xsi:type="dcterms:W3CDTF">2024-02-27T13:07:38Z</dcterms:modified>
</cp:coreProperties>
</file>